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9144000" cy="6858000"/>
  <p:defaultTextStyle>
    <a:defPPr>
      <a:defRPr lang="ja-JP"/>
    </a:defPPr>
    <a:lvl1pPr marL="0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1pPr>
    <a:lvl2pPr marL="703905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2pPr>
    <a:lvl3pPr marL="1407810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3pPr>
    <a:lvl4pPr marL="2111715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4pPr>
    <a:lvl5pPr marL="2815620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5pPr>
    <a:lvl6pPr marL="3519526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6pPr>
    <a:lvl7pPr marL="4223431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7pPr>
    <a:lvl8pPr marL="4927336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8pPr>
    <a:lvl9pPr marL="5631241" algn="l" defTabSz="1407810" rtl="0" eaLnBrk="1" latinLnBrk="0" hangingPunct="1">
      <a:defRPr kumimoji="1" sz="27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34" y="90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561" indent="0" algn="ctr">
              <a:buNone/>
              <a:defRPr sz="2339"/>
            </a:lvl2pPr>
            <a:lvl3pPr marL="1069122" indent="0" algn="ctr">
              <a:buNone/>
              <a:defRPr sz="2105"/>
            </a:lvl3pPr>
            <a:lvl4pPr marL="1603682" indent="0" algn="ctr">
              <a:buNone/>
              <a:defRPr sz="1870"/>
            </a:lvl4pPr>
            <a:lvl5pPr marL="2138243" indent="0" algn="ctr">
              <a:buNone/>
              <a:defRPr sz="1870"/>
            </a:lvl5pPr>
            <a:lvl6pPr marL="2672804" indent="0" algn="ctr">
              <a:buNone/>
              <a:defRPr sz="1870"/>
            </a:lvl6pPr>
            <a:lvl7pPr marL="3207366" indent="0" algn="ctr">
              <a:buNone/>
              <a:defRPr sz="1870"/>
            </a:lvl7pPr>
            <a:lvl8pPr marL="3741926" indent="0" algn="ctr">
              <a:buNone/>
              <a:defRPr sz="1870"/>
            </a:lvl8pPr>
            <a:lvl9pPr marL="4276487" indent="0" algn="ctr">
              <a:buNone/>
              <a:defRPr sz="187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93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9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55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198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3769344"/>
            <a:ext cx="9221689" cy="6289229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10118071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561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122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682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4pPr>
            <a:lvl5pPr marL="2138243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5pPr>
            <a:lvl6pPr marL="2672804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6pPr>
            <a:lvl7pPr marL="3207366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7pPr>
            <a:lvl8pPr marL="3741926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8pPr>
            <a:lvl9pPr marL="4276487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16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10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804971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4"/>
            <a:ext cx="4523138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61" indent="0">
              <a:buNone/>
              <a:defRPr sz="2339" b="1"/>
            </a:lvl2pPr>
            <a:lvl3pPr marL="1069122" indent="0">
              <a:buNone/>
              <a:defRPr sz="2105" b="1"/>
            </a:lvl3pPr>
            <a:lvl4pPr marL="1603682" indent="0">
              <a:buNone/>
              <a:defRPr sz="1870" b="1"/>
            </a:lvl4pPr>
            <a:lvl5pPr marL="2138243" indent="0">
              <a:buNone/>
              <a:defRPr sz="1870" b="1"/>
            </a:lvl5pPr>
            <a:lvl6pPr marL="2672804" indent="0">
              <a:buNone/>
              <a:defRPr sz="1870" b="1"/>
            </a:lvl6pPr>
            <a:lvl7pPr marL="3207366" indent="0">
              <a:buNone/>
              <a:defRPr sz="1870" b="1"/>
            </a:lvl7pPr>
            <a:lvl8pPr marL="3741926" indent="0">
              <a:buNone/>
              <a:defRPr sz="1870" b="1"/>
            </a:lvl8pPr>
            <a:lvl9pPr marL="4276487" indent="0">
              <a:buNone/>
              <a:defRPr sz="187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5"/>
            <a:ext cx="4523138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3706344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561" indent="0">
              <a:buNone/>
              <a:defRPr sz="2339" b="1"/>
            </a:lvl2pPr>
            <a:lvl3pPr marL="1069122" indent="0">
              <a:buNone/>
              <a:defRPr sz="2105" b="1"/>
            </a:lvl3pPr>
            <a:lvl4pPr marL="1603682" indent="0">
              <a:buNone/>
              <a:defRPr sz="1870" b="1"/>
            </a:lvl4pPr>
            <a:lvl5pPr marL="2138243" indent="0">
              <a:buNone/>
              <a:defRPr sz="1870" b="1"/>
            </a:lvl5pPr>
            <a:lvl6pPr marL="2672804" indent="0">
              <a:buNone/>
              <a:defRPr sz="1870" b="1"/>
            </a:lvl6pPr>
            <a:lvl7pPr marL="3207366" indent="0">
              <a:buNone/>
              <a:defRPr sz="1870" b="1"/>
            </a:lvl7pPr>
            <a:lvl8pPr marL="3741926" indent="0">
              <a:buNone/>
              <a:defRPr sz="1870" b="1"/>
            </a:lvl8pPr>
            <a:lvl9pPr marL="4276487" indent="0">
              <a:buNone/>
              <a:defRPr sz="187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5522765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99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63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31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9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2176912"/>
            <a:ext cx="5412731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9" cy="8403140"/>
          </a:xfrm>
        </p:spPr>
        <p:txBody>
          <a:bodyPr/>
          <a:lstStyle>
            <a:lvl1pPr marL="0" indent="0">
              <a:buNone/>
              <a:defRPr sz="1870"/>
            </a:lvl1pPr>
            <a:lvl2pPr marL="534561" indent="0">
              <a:buNone/>
              <a:defRPr sz="1637"/>
            </a:lvl2pPr>
            <a:lvl3pPr marL="1069122" indent="0">
              <a:buNone/>
              <a:defRPr sz="1403"/>
            </a:lvl3pPr>
            <a:lvl4pPr marL="1603682" indent="0">
              <a:buNone/>
              <a:defRPr sz="1169"/>
            </a:lvl4pPr>
            <a:lvl5pPr marL="2138243" indent="0">
              <a:buNone/>
              <a:defRPr sz="1169"/>
            </a:lvl5pPr>
            <a:lvl6pPr marL="2672804" indent="0">
              <a:buNone/>
              <a:defRPr sz="1169"/>
            </a:lvl6pPr>
            <a:lvl7pPr marL="3207366" indent="0">
              <a:buNone/>
              <a:defRPr sz="1169"/>
            </a:lvl7pPr>
            <a:lvl8pPr marL="3741926" indent="0">
              <a:buNone/>
              <a:defRPr sz="1169"/>
            </a:lvl8pPr>
            <a:lvl9pPr marL="4276487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9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2176912"/>
            <a:ext cx="5412731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561" indent="0">
              <a:buNone/>
              <a:defRPr sz="3274"/>
            </a:lvl2pPr>
            <a:lvl3pPr marL="1069122" indent="0">
              <a:buNone/>
              <a:defRPr sz="2806"/>
            </a:lvl3pPr>
            <a:lvl4pPr marL="1603682" indent="0">
              <a:buNone/>
              <a:defRPr sz="2339"/>
            </a:lvl4pPr>
            <a:lvl5pPr marL="2138243" indent="0">
              <a:buNone/>
              <a:defRPr sz="2339"/>
            </a:lvl5pPr>
            <a:lvl6pPr marL="2672804" indent="0">
              <a:buNone/>
              <a:defRPr sz="2339"/>
            </a:lvl6pPr>
            <a:lvl7pPr marL="3207366" indent="0">
              <a:buNone/>
              <a:defRPr sz="2339"/>
            </a:lvl7pPr>
            <a:lvl8pPr marL="3741926" indent="0">
              <a:buNone/>
              <a:defRPr sz="2339"/>
            </a:lvl8pPr>
            <a:lvl9pPr marL="4276487" indent="0">
              <a:buNone/>
              <a:defRPr sz="233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9" cy="8403140"/>
          </a:xfrm>
        </p:spPr>
        <p:txBody>
          <a:bodyPr/>
          <a:lstStyle>
            <a:lvl1pPr marL="0" indent="0">
              <a:buNone/>
              <a:defRPr sz="1870"/>
            </a:lvl1pPr>
            <a:lvl2pPr marL="534561" indent="0">
              <a:buNone/>
              <a:defRPr sz="1637"/>
            </a:lvl2pPr>
            <a:lvl3pPr marL="1069122" indent="0">
              <a:buNone/>
              <a:defRPr sz="1403"/>
            </a:lvl3pPr>
            <a:lvl4pPr marL="1603682" indent="0">
              <a:buNone/>
              <a:defRPr sz="1169"/>
            </a:lvl4pPr>
            <a:lvl5pPr marL="2138243" indent="0">
              <a:buNone/>
              <a:defRPr sz="1169"/>
            </a:lvl5pPr>
            <a:lvl6pPr marL="2672804" indent="0">
              <a:buNone/>
              <a:defRPr sz="1169"/>
            </a:lvl6pPr>
            <a:lvl7pPr marL="3207366" indent="0">
              <a:buNone/>
              <a:defRPr sz="1169"/>
            </a:lvl7pPr>
            <a:lvl8pPr marL="3741926" indent="0">
              <a:buNone/>
              <a:defRPr sz="1169"/>
            </a:lvl8pPr>
            <a:lvl9pPr marL="4276487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2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4" y="804971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4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14013403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319C-28EB-404C-9D93-69AB15292107}" type="datetimeFigureOut">
              <a:rPr kumimoji="1" lang="ja-JP" altLang="en-US" smtClean="0"/>
              <a:t>2020/4/16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5" y="14013403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3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091C-F2F7-4709-9EB6-A586FE90B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角丸四角形 6"/>
          <p:cNvSpPr/>
          <p:nvPr userDrawn="1"/>
        </p:nvSpPr>
        <p:spPr>
          <a:xfrm>
            <a:off x="226480" y="11334475"/>
            <a:ext cx="10222556" cy="2414383"/>
          </a:xfrm>
          <a:prstGeom prst="roundRect">
            <a:avLst>
              <a:gd name="adj" fmla="val 2411"/>
            </a:avLst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66098" y="0"/>
            <a:ext cx="10757911" cy="31564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5555539" y="14244671"/>
            <a:ext cx="5305895" cy="581025"/>
            <a:chOff x="4621349" y="14393906"/>
            <a:chExt cx="5305895" cy="581025"/>
          </a:xfrm>
        </p:grpSpPr>
        <p:pic>
          <p:nvPicPr>
            <p:cNvPr id="10" name="図 9"/>
            <p:cNvPicPr/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1349" y="14393906"/>
              <a:ext cx="619760" cy="5810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テキスト ボックス 6"/>
            <p:cNvSpPr txBox="1"/>
            <p:nvPr/>
          </p:nvSpPr>
          <p:spPr>
            <a:xfrm>
              <a:off x="5241109" y="14422929"/>
              <a:ext cx="4686135" cy="48800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1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公益社団法人</a:t>
              </a:r>
              <a:r>
                <a:rPr lang="en-US" altLang="ja-JP" sz="1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ja-JP" sz="2800" kern="100" dirty="0">
                  <a:effectLst/>
                  <a:latin typeface="Century" panose="02040604050505020304" pitchFamily="18" charset="0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東京都薬剤師会</a:t>
              </a:r>
              <a:endParaRPr lang="ja-JP" sz="12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 userDrawn="1"/>
        </p:nvSpPr>
        <p:spPr>
          <a:xfrm>
            <a:off x="1295690" y="3540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480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defRPr>
            </a:lvl1pPr>
          </a:lstStyle>
          <a:p>
            <a:r>
              <a:rPr lang="ja-JP" altLang="en-US" sz="3600" dirty="0"/>
              <a:t>当薬局は</a:t>
            </a: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488647" y="833064"/>
            <a:ext cx="971451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dirty="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rPr>
              <a:t>新型</a:t>
            </a:r>
            <a:r>
              <a:rPr lang="ja-JP" altLang="en-US" sz="6600" dirty="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rPr>
              <a:t>コロナウイルス</a:t>
            </a:r>
            <a:endParaRPr lang="en-US" altLang="ja-JP" sz="6600" dirty="0">
              <a:solidFill>
                <a:schemeClr val="bg1"/>
              </a:solidFill>
              <a:effectLst/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  <a:p>
            <a:pPr algn="ctr"/>
            <a:r>
              <a:rPr kumimoji="1" lang="ja-JP" altLang="en-US" sz="6600" dirty="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rPr>
              <a:t>感染予防対策 実施中</a:t>
            </a:r>
            <a:r>
              <a:rPr kumimoji="1" lang="ja-JP" altLang="en-US" sz="4800" dirty="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rPr>
              <a:t>です</a:t>
            </a:r>
            <a:r>
              <a:rPr kumimoji="1" lang="en-US" altLang="ja-JP" sz="4800" dirty="0">
                <a:solidFill>
                  <a:schemeClr val="bg1"/>
                </a:solidFill>
                <a:effectLst/>
                <a:latin typeface="Noto Sans JP Black" panose="020B0A00000000000000" pitchFamily="34" charset="-128"/>
                <a:ea typeface="Noto Sans JP Black" panose="020B0A00000000000000" pitchFamily="34" charset="-128"/>
              </a:rPr>
              <a:t>!!</a:t>
            </a:r>
            <a:endParaRPr kumimoji="1" lang="ja-JP" altLang="en-US" sz="4800" dirty="0">
              <a:solidFill>
                <a:schemeClr val="bg1"/>
              </a:solidFill>
              <a:effectLst/>
              <a:latin typeface="Noto Sans JP Black" panose="020B0A00000000000000" pitchFamily="34" charset="-128"/>
              <a:ea typeface="Noto Sans JP Black" panose="020B0A00000000000000" pitchFamily="34" charset="-128"/>
            </a:endParaRPr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446715" y="3518753"/>
            <a:ext cx="9798383" cy="7495083"/>
            <a:chOff x="446715" y="3097678"/>
            <a:chExt cx="9798383" cy="7495083"/>
          </a:xfrm>
        </p:grpSpPr>
        <p:sp>
          <p:nvSpPr>
            <p:cNvPr id="15" name="角丸四角形 14"/>
            <p:cNvSpPr/>
            <p:nvPr/>
          </p:nvSpPr>
          <p:spPr>
            <a:xfrm>
              <a:off x="446715" y="3097678"/>
              <a:ext cx="9798383" cy="7173001"/>
            </a:xfrm>
            <a:prstGeom prst="roundRect">
              <a:avLst>
                <a:gd name="adj" fmla="val 2411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022806" y="3356550"/>
              <a:ext cx="26468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66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sz="3200" dirty="0"/>
                <a:t>➁店舗内消毒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93002" y="7107995"/>
              <a:ext cx="381214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algn="ctr">
                <a:defRPr sz="66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sz="3200" dirty="0"/>
                <a:t>➃従業員の</a:t>
              </a:r>
              <a:endParaRPr lang="en-US" altLang="ja-JP" sz="3200" dirty="0"/>
            </a:p>
            <a:p>
              <a:r>
                <a:rPr lang="ja-JP" altLang="en-US" sz="3200" dirty="0"/>
                <a:t>マスク着用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3150" y="7108053"/>
              <a:ext cx="38779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66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sz="3200" dirty="0"/>
                <a:t>➄従業員の体調管理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583137" y="3369359"/>
              <a:ext cx="2236510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66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sz="3200" dirty="0"/>
                <a:t>➂手指消毒</a:t>
              </a:r>
              <a:endParaRPr lang="en-US" altLang="ja-JP" sz="3200" dirty="0"/>
            </a:p>
            <a:p>
              <a:r>
                <a:rPr lang="ja-JP" altLang="en-US" sz="3200" dirty="0"/>
                <a:t>励行</a:t>
              </a:r>
              <a:endParaRPr lang="en-US" altLang="ja-JP" sz="32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296376" y="9587911"/>
              <a:ext cx="1447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>
                <a:defRPr sz="4000">
                  <a:latin typeface="AXIS ProN EL" panose="020B0300000000000000" pitchFamily="34" charset="-128"/>
                  <a:ea typeface="AXIS ProN EL" panose="020B0300000000000000" pitchFamily="34" charset="-128"/>
                </a:defRPr>
              </a:lvl1pPr>
            </a:lstStyle>
            <a:p>
              <a:r>
                <a:rPr lang="ja-JP" altLang="en-US" sz="2400" dirty="0">
                  <a:solidFill>
                    <a:schemeClr val="bg1"/>
                  </a:solidFill>
                </a:rPr>
                <a:t>体温測定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672806" y="9587911"/>
              <a:ext cx="20794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>
                <a:defRPr sz="4000">
                  <a:latin typeface="AXIS ProN EL" panose="020B0300000000000000" pitchFamily="34" charset="-128"/>
                  <a:ea typeface="AXIS ProN EL" panose="020B0300000000000000" pitchFamily="34" charset="-128"/>
                </a:defRPr>
              </a:lvl1pPr>
            </a:lstStyle>
            <a:p>
              <a:r>
                <a:rPr lang="ja-JP" altLang="en-US" sz="2400" dirty="0">
                  <a:solidFill>
                    <a:schemeClr val="bg1"/>
                  </a:solidFill>
                </a:rPr>
                <a:t>咳などの有無</a:t>
              </a: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1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4240" y="7667358"/>
              <a:ext cx="2278316" cy="2278316"/>
            </a:xfrm>
            <a:prstGeom prst="rect">
              <a:avLst/>
            </a:prstGeom>
            <a:noFill/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15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6381" y="7712761"/>
              <a:ext cx="2880000" cy="2880000"/>
            </a:xfrm>
            <a:prstGeom prst="rect">
              <a:avLst/>
            </a:prstGeom>
            <a:noFill/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16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641" t="21365" r="27653" b="23160"/>
            <a:stretch/>
          </p:blipFill>
          <p:spPr>
            <a:xfrm>
              <a:off x="4492417" y="4173400"/>
              <a:ext cx="1748414" cy="2122119"/>
            </a:xfrm>
            <a:prstGeom prst="rect">
              <a:avLst/>
            </a:prstGeom>
            <a:noFill/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 rotWithShape="1">
            <a:blip r:embed="rId17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31" t="29206" r="6552" b="8554"/>
            <a:stretch/>
          </p:blipFill>
          <p:spPr>
            <a:xfrm>
              <a:off x="7579067" y="4640207"/>
              <a:ext cx="2143515" cy="1644710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8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7505" y="7526889"/>
              <a:ext cx="2280068" cy="2278316"/>
            </a:xfrm>
            <a:prstGeom prst="rect">
              <a:avLst/>
            </a:prstGeom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957508" y="3369359"/>
              <a:ext cx="22365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66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sz="3200" dirty="0"/>
                <a:t>➀常時換気</a:t>
              </a:r>
            </a:p>
          </p:txBody>
        </p:sp>
        <p:pic>
          <p:nvPicPr>
            <p:cNvPr id="28" name="図 27"/>
            <p:cNvPicPr>
              <a:picLocks noChangeAspect="1"/>
            </p:cNvPicPr>
            <p:nvPr/>
          </p:nvPicPr>
          <p:blipFill rotWithShape="1">
            <a:blip r:embed="rId1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40" t="17399" r="8749" b="23557"/>
            <a:stretch/>
          </p:blipFill>
          <p:spPr>
            <a:xfrm>
              <a:off x="900151" y="4437893"/>
              <a:ext cx="2496108" cy="1837413"/>
            </a:xfrm>
            <a:prstGeom prst="rect">
              <a:avLst/>
            </a:prstGeom>
            <a:noFill/>
          </p:spPr>
        </p:pic>
        <p:cxnSp>
          <p:nvCxnSpPr>
            <p:cNvPr id="29" name="直線コネクタ 28"/>
            <p:cNvCxnSpPr/>
            <p:nvPr/>
          </p:nvCxnSpPr>
          <p:spPr>
            <a:xfrm>
              <a:off x="900178" y="6694819"/>
              <a:ext cx="8998775" cy="0"/>
            </a:xfrm>
            <a:prstGeom prst="line">
              <a:avLst/>
            </a:prstGeom>
            <a:ln w="762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4639684" y="7036994"/>
              <a:ext cx="17441" cy="3072776"/>
            </a:xfrm>
            <a:prstGeom prst="line">
              <a:avLst/>
            </a:prstGeom>
            <a:ln w="762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735960" y="3307408"/>
              <a:ext cx="17441" cy="3072776"/>
            </a:xfrm>
            <a:prstGeom prst="line">
              <a:avLst/>
            </a:prstGeom>
            <a:ln w="762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V="1">
              <a:off x="7123560" y="3307408"/>
              <a:ext cx="17441" cy="3072776"/>
            </a:xfrm>
            <a:prstGeom prst="line">
              <a:avLst/>
            </a:prstGeom>
            <a:ln w="762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32"/>
          <p:cNvGrpSpPr/>
          <p:nvPr userDrawn="1"/>
        </p:nvGrpSpPr>
        <p:grpSpPr>
          <a:xfrm>
            <a:off x="2604876" y="11045050"/>
            <a:ext cx="5464176" cy="699102"/>
            <a:chOff x="3505033" y="10617437"/>
            <a:chExt cx="3680158" cy="699102"/>
          </a:xfrm>
        </p:grpSpPr>
        <p:sp>
          <p:nvSpPr>
            <p:cNvPr id="34" name="角丸四角形 33"/>
            <p:cNvSpPr/>
            <p:nvPr/>
          </p:nvSpPr>
          <p:spPr>
            <a:xfrm>
              <a:off x="3505033" y="10617437"/>
              <a:ext cx="3680158" cy="699102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611304" y="10679864"/>
              <a:ext cx="346761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algn="ctr">
                <a:defRPr sz="3200">
                  <a:solidFill>
                    <a:schemeClr val="bg1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dirty="0"/>
                <a:t>来店される皆様へ</a:t>
              </a:r>
            </a:p>
          </p:txBody>
        </p:sp>
      </p:grpSp>
      <p:grpSp>
        <p:nvGrpSpPr>
          <p:cNvPr id="36" name="グループ化 35"/>
          <p:cNvGrpSpPr/>
          <p:nvPr userDrawn="1"/>
        </p:nvGrpSpPr>
        <p:grpSpPr>
          <a:xfrm>
            <a:off x="378849" y="12110805"/>
            <a:ext cx="9879628" cy="1416408"/>
            <a:chOff x="314556" y="11621188"/>
            <a:chExt cx="9879628" cy="1416408"/>
          </a:xfrm>
        </p:grpSpPr>
        <p:sp>
          <p:nvSpPr>
            <p:cNvPr id="37" name="テキスト ボックス 36"/>
            <p:cNvSpPr txBox="1"/>
            <p:nvPr/>
          </p:nvSpPr>
          <p:spPr>
            <a:xfrm>
              <a:off x="314556" y="11621188"/>
              <a:ext cx="69557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400" dirty="0"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◎</a:t>
              </a:r>
              <a:r>
                <a:rPr lang="ja-JP" altLang="en-US" sz="3600" dirty="0">
                  <a:solidFill>
                    <a:srgbClr val="FF0000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入店時</a:t>
              </a:r>
              <a:r>
                <a:rPr lang="ja-JP" altLang="en-US" sz="2400" dirty="0"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の</a:t>
              </a:r>
              <a:r>
                <a:rPr kumimoji="1" lang="ja-JP" altLang="en-US" sz="3600" dirty="0">
                  <a:solidFill>
                    <a:srgbClr val="FF0000"/>
                  </a:solidFill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手指消毒等</a:t>
              </a:r>
              <a:r>
                <a:rPr kumimoji="1" lang="ja-JP" altLang="en-US" sz="2400" dirty="0"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にご協力く</a:t>
              </a:r>
              <a:r>
                <a:rPr lang="ja-JP" altLang="en-US" sz="2400" dirty="0">
                  <a:latin typeface="Noto Sans JP Black" panose="020B0A00000000000000" pitchFamily="34" charset="-128"/>
                  <a:ea typeface="Noto Sans JP Black" panose="020B0A00000000000000" pitchFamily="34" charset="-128"/>
                </a:rPr>
                <a:t>ださい</a:t>
              </a:r>
              <a:endParaRPr kumimoji="1" lang="ja-JP" altLang="en-US" sz="2400" dirty="0">
                <a:latin typeface="Noto Sans JP Black" panose="020B0A00000000000000" pitchFamily="34" charset="-128"/>
                <a:ea typeface="Noto Sans JP Black" panose="020B0A00000000000000" pitchFamily="34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14556" y="12391265"/>
              <a:ext cx="98796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2400">
                  <a:latin typeface="Noto Sans JP Black" panose="020B0A00000000000000" pitchFamily="34" charset="-128"/>
                  <a:ea typeface="Noto Sans JP Black" panose="020B0A00000000000000" pitchFamily="34" charset="-128"/>
                </a:defRPr>
              </a:lvl1pPr>
            </a:lstStyle>
            <a:p>
              <a:r>
                <a:rPr lang="ja-JP" altLang="en-US" dirty="0"/>
                <a:t>◎</a:t>
              </a:r>
              <a:r>
                <a:rPr lang="ja-JP" altLang="en-US" sz="3600" dirty="0">
                  <a:solidFill>
                    <a:srgbClr val="FF0000"/>
                  </a:solidFill>
                </a:rPr>
                <a:t>発熱</a:t>
              </a:r>
              <a:r>
                <a:rPr lang="ja-JP" altLang="en-US" dirty="0"/>
                <a:t>、</a:t>
              </a:r>
              <a:r>
                <a:rPr lang="ja-JP" altLang="en-US" sz="3600" dirty="0">
                  <a:solidFill>
                    <a:srgbClr val="FF0000"/>
                  </a:solidFill>
                </a:rPr>
                <a:t>咳</a:t>
              </a:r>
              <a:r>
                <a:rPr lang="ja-JP" altLang="en-US" dirty="0"/>
                <a:t>、</a:t>
              </a:r>
              <a:r>
                <a:rPr lang="ja-JP" altLang="en-US" sz="3600" dirty="0">
                  <a:solidFill>
                    <a:srgbClr val="FF0000"/>
                  </a:solidFill>
                </a:rPr>
                <a:t>だるさ</a:t>
              </a:r>
              <a:r>
                <a:rPr lang="ja-JP" altLang="en-US" dirty="0"/>
                <a:t>がある方は、</a:t>
              </a:r>
              <a:r>
                <a:rPr lang="ja-JP" altLang="en-US" sz="3600" dirty="0">
                  <a:solidFill>
                    <a:srgbClr val="FF0000"/>
                  </a:solidFill>
                </a:rPr>
                <a:t>薬剤師</a:t>
              </a:r>
              <a:r>
                <a:rPr lang="ja-JP" altLang="en-US" dirty="0"/>
                <a:t>にお申し出ください</a:t>
              </a:r>
            </a:p>
          </p:txBody>
        </p:sp>
      </p:grpSp>
      <p:pic>
        <p:nvPicPr>
          <p:cNvPr id="39" name="図 38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5843">
            <a:off x="9084879" y="726082"/>
            <a:ext cx="1334686" cy="1163034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74410">
            <a:off x="446409" y="583862"/>
            <a:ext cx="854718" cy="115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1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122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280" indent="-267280" algn="l" defTabSz="1069122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841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402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0963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523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084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646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207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3767" indent="-267280" algn="l" defTabSz="1069122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561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122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682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243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804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366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1926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487" algn="l" defTabSz="1069122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21414" y="14305060"/>
            <a:ext cx="253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○○○○</a:t>
            </a:r>
            <a:r>
              <a:rPr lang="ja-JP" altLang="ja-JP" sz="28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薬 局</a:t>
            </a:r>
            <a:endParaRPr lang="ja-JP" altLang="en-US" sz="28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244008"/>
      </p:ext>
    </p:extLst>
  </p:cSld>
  <p:clrMapOvr>
    <a:masterClrMapping/>
  </p:clrMapOvr>
</p:sld>
</file>

<file path=ppt/theme/theme1.xml><?xml version="1.0" encoding="utf-8"?>
<a:theme xmlns:a="http://schemas.openxmlformats.org/drawingml/2006/main" name="A4横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横" id="{22324EDA-9F86-48A8-A540-187C782342E4}" vid="{F6755826-A40D-4061-B685-6003F8BE6D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A4横</Template>
  <TotalTime>102</TotalTime>
  <Words>6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AXIS ProN EL</vt:lpstr>
      <vt:lpstr>HG丸ｺﾞｼｯｸM-PRO</vt:lpstr>
      <vt:lpstr>ＭＳ Ｐゴシック</vt:lpstr>
      <vt:lpstr>ＭＳ 明朝</vt:lpstr>
      <vt:lpstr>Noto Sans JP Black</vt:lpstr>
      <vt:lpstr>Arial</vt:lpstr>
      <vt:lpstr>Calibri</vt:lpstr>
      <vt:lpstr>Calibri Light</vt:lpstr>
      <vt:lpstr>Century</vt:lpstr>
      <vt:lpstr>Times New Roman</vt:lpstr>
      <vt:lpstr>A4横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池田 雄太</dc:creator>
  <cp:lastModifiedBy>H2807-5</cp:lastModifiedBy>
  <cp:revision>23</cp:revision>
  <dcterms:created xsi:type="dcterms:W3CDTF">2020-04-09T02:28:58Z</dcterms:created>
  <dcterms:modified xsi:type="dcterms:W3CDTF">2020-04-16T01:36:28Z</dcterms:modified>
</cp:coreProperties>
</file>